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5" r:id="rId8"/>
    <p:sldId id="267" r:id="rId9"/>
    <p:sldId id="269" r:id="rId10"/>
  </p:sldIdLst>
  <p:sldSz cx="18288000" cy="10287000"/>
  <p:notesSz cx="6858000" cy="9144000"/>
  <p:embeddedFontLst>
    <p:embeddedFont>
      <p:font typeface="Trebuchet MS" panose="020B0603020202020204" pitchFamily="34" charset="0"/>
      <p:regular r:id="rId11"/>
      <p:bold r:id="rId12"/>
      <p:italic r:id="rId13"/>
      <p:boldItalic r:id="rId14"/>
    </p:embeddedFont>
    <p:embeddedFont>
      <p:font typeface="Canva Sans Bold" panose="020B0604020202020204" charset="0"/>
      <p:regular r:id="rId15"/>
    </p:embeddedFont>
    <p:embeddedFont>
      <p:font typeface="Wingdings 3" panose="05040102010807070707" pitchFamily="18" charset="2"/>
      <p:regular r:id="rId16"/>
    </p:embeddedFont>
    <p:embeddedFont>
      <p:font typeface="DM Sans Bold" panose="020B0604020202020204" charset="0"/>
      <p:regular r:id="rId17"/>
    </p:embeddedFont>
    <p:embeddedFont>
      <p:font typeface="DM Sans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89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7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124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6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1280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82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22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74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42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64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82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32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09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3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86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80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5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34" Type="http://schemas.openxmlformats.org/officeDocument/2006/relationships/image" Target="../media/image33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23.svg"/><Relationship Id="rId32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31" Type="http://schemas.openxmlformats.org/officeDocument/2006/relationships/image" Target="../media/image16.gif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4.png"/><Relationship Id="rId30" Type="http://schemas.openxmlformats.org/officeDocument/2006/relationships/image" Target="../media/image29.svg"/><Relationship Id="rId8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21.svg"/><Relationship Id="rId4" Type="http://schemas.openxmlformats.org/officeDocument/2006/relationships/image" Target="../media/image9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25.png"/><Relationship Id="rId4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1867" t="-3631" r="-74156" b="-274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329398" y="861489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30709" y="9258300"/>
            <a:ext cx="3059829" cy="751049"/>
          </a:xfrm>
          <a:custGeom>
            <a:avLst/>
            <a:gdLst/>
            <a:ahLst/>
            <a:cxnLst/>
            <a:rect l="l" t="t" r="r" b="b"/>
            <a:pathLst>
              <a:path w="3059829" h="751049">
                <a:moveTo>
                  <a:pt x="0" y="0"/>
                </a:moveTo>
                <a:lnTo>
                  <a:pt x="3059829" y="0"/>
                </a:lnTo>
                <a:lnTo>
                  <a:pt x="3059829" y="751049"/>
                </a:lnTo>
                <a:lnTo>
                  <a:pt x="0" y="751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36705" y="6409875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6" y="0"/>
                </a:lnTo>
                <a:lnTo>
                  <a:pt x="724986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15205" y="854013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-674156" y="-1072630"/>
            <a:ext cx="4899948" cy="3068592"/>
          </a:xfrm>
          <a:custGeom>
            <a:avLst/>
            <a:gdLst/>
            <a:ahLst/>
            <a:cxnLst/>
            <a:rect l="l" t="t" r="r" b="b"/>
            <a:pathLst>
              <a:path w="4899948" h="3068592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2686214" y="-2578193"/>
            <a:ext cx="4292424" cy="3870986"/>
          </a:xfrm>
          <a:custGeom>
            <a:avLst/>
            <a:gdLst/>
            <a:ahLst/>
            <a:cxnLst/>
            <a:rect l="l" t="t" r="r" b="b"/>
            <a:pathLst>
              <a:path w="4292424" h="3870986">
                <a:moveTo>
                  <a:pt x="0" y="0"/>
                </a:moveTo>
                <a:lnTo>
                  <a:pt x="4292424" y="0"/>
                </a:lnTo>
                <a:lnTo>
                  <a:pt x="4292424" y="3870986"/>
                </a:lnTo>
                <a:lnTo>
                  <a:pt x="0" y="3870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0138935" y="9258300"/>
            <a:ext cx="4076270" cy="2863579"/>
          </a:xfrm>
          <a:custGeom>
            <a:avLst/>
            <a:gdLst/>
            <a:ahLst/>
            <a:cxnLst/>
            <a:rect l="l" t="t" r="r" b="b"/>
            <a:pathLst>
              <a:path w="4076270" h="2863579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7409323" y="-2700100"/>
            <a:ext cx="5493058" cy="4114800"/>
          </a:xfrm>
          <a:custGeom>
            <a:avLst/>
            <a:gdLst/>
            <a:ahLst/>
            <a:cxnLst/>
            <a:rect l="l" t="t" r="r" b="b"/>
            <a:pathLst>
              <a:path w="5493058" h="4114800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4831481" y="-1626507"/>
            <a:ext cx="2892762" cy="2919301"/>
          </a:xfrm>
          <a:custGeom>
            <a:avLst/>
            <a:gdLst/>
            <a:ahLst/>
            <a:cxnLst/>
            <a:rect l="l" t="t" r="r" b="b"/>
            <a:pathLst>
              <a:path w="2892762" h="2919301">
                <a:moveTo>
                  <a:pt x="0" y="0"/>
                </a:moveTo>
                <a:lnTo>
                  <a:pt x="2892761" y="0"/>
                </a:lnTo>
                <a:lnTo>
                  <a:pt x="2892761" y="2919300"/>
                </a:lnTo>
                <a:lnTo>
                  <a:pt x="0" y="29193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2570549" y="9093737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6978638" y="-642644"/>
            <a:ext cx="3104522" cy="3342688"/>
          </a:xfrm>
          <a:custGeom>
            <a:avLst/>
            <a:gdLst/>
            <a:ahLst/>
            <a:cxnLst/>
            <a:rect l="l" t="t" r="r" b="b"/>
            <a:pathLst>
              <a:path w="3104522" h="3342688">
                <a:moveTo>
                  <a:pt x="0" y="0"/>
                </a:moveTo>
                <a:lnTo>
                  <a:pt x="3104522" y="0"/>
                </a:lnTo>
                <a:lnTo>
                  <a:pt x="3104522" y="3342688"/>
                </a:lnTo>
                <a:lnTo>
                  <a:pt x="0" y="334268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TextBox 17"/>
          <p:cNvSpPr txBox="1"/>
          <p:nvPr/>
        </p:nvSpPr>
        <p:spPr>
          <a:xfrm>
            <a:off x="1280812" y="2327823"/>
            <a:ext cx="18487985" cy="628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18"/>
              </a:lnSpc>
            </a:pPr>
            <a:r>
              <a:rPr lang="en-US" sz="12998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SOFTWARE CHALLENGE </a:t>
            </a:r>
          </a:p>
          <a:p>
            <a:pPr algn="ctr">
              <a:lnSpc>
                <a:spcPts val="12218"/>
              </a:lnSpc>
            </a:pPr>
            <a:r>
              <a:rPr lang="en-US" sz="12998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AND </a:t>
            </a:r>
          </a:p>
          <a:p>
            <a:pPr algn="ctr">
              <a:lnSpc>
                <a:spcPts val="12218"/>
              </a:lnSpc>
            </a:pPr>
            <a:r>
              <a:rPr lang="en-US" sz="12998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TRUST</a:t>
            </a:r>
          </a:p>
        </p:txBody>
      </p:sp>
      <p:sp>
        <p:nvSpPr>
          <p:cNvPr id="18" name="Freeform 18"/>
          <p:cNvSpPr/>
          <p:nvPr/>
        </p:nvSpPr>
        <p:spPr>
          <a:xfrm>
            <a:off x="4737926" y="2576219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0" y="6800923"/>
            <a:ext cx="5624712" cy="3627939"/>
          </a:xfrm>
          <a:prstGeom prst="rect">
            <a:avLst/>
          </a:prstGeom>
        </p:spPr>
      </p:pic>
      <p:sp>
        <p:nvSpPr>
          <p:cNvPr id="20" name="Freeform 20"/>
          <p:cNvSpPr/>
          <p:nvPr/>
        </p:nvSpPr>
        <p:spPr>
          <a:xfrm>
            <a:off x="-188078" y="-78959"/>
            <a:ext cx="5517254" cy="5310357"/>
          </a:xfrm>
          <a:custGeom>
            <a:avLst/>
            <a:gdLst/>
            <a:ahLst/>
            <a:cxnLst/>
            <a:rect l="l" t="t" r="r" b="b"/>
            <a:pathLst>
              <a:path w="5517254" h="5310357">
                <a:moveTo>
                  <a:pt x="0" y="0"/>
                </a:moveTo>
                <a:lnTo>
                  <a:pt x="5517254" y="0"/>
                </a:lnTo>
                <a:lnTo>
                  <a:pt x="5517254" y="5310357"/>
                </a:lnTo>
                <a:lnTo>
                  <a:pt x="0" y="531035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372134" y="5519024"/>
            <a:ext cx="4125113" cy="4114800"/>
          </a:xfrm>
          <a:custGeom>
            <a:avLst/>
            <a:gdLst/>
            <a:ahLst/>
            <a:cxnLst/>
            <a:rect l="l" t="t" r="r" b="b"/>
            <a:pathLst>
              <a:path w="4125113" h="4114800">
                <a:moveTo>
                  <a:pt x="0" y="0"/>
                </a:moveTo>
                <a:lnTo>
                  <a:pt x="4125113" y="0"/>
                </a:lnTo>
                <a:lnTo>
                  <a:pt x="41251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8769931" y="9719549"/>
            <a:ext cx="10047588" cy="57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1"/>
              </a:lnSpc>
            </a:pPr>
            <a:r>
              <a:rPr lang="en-US" sz="4381" spc="-87" dirty="0">
                <a:solidFill>
                  <a:srgbClr val="100F0D"/>
                </a:solidFill>
                <a:latin typeface="DM Sans Bold"/>
                <a:ea typeface="DM Sans Bold"/>
                <a:cs typeface="DM Sans Bold"/>
                <a:sym typeface="DM Sans Bold"/>
              </a:rPr>
              <a:t>Presented by AWISKAR ACHARYA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1867" t="-3631" r="-74156" b="-274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53489" y="854013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74156" y="-1072630"/>
            <a:ext cx="4899948" cy="3068592"/>
          </a:xfrm>
          <a:custGeom>
            <a:avLst/>
            <a:gdLst/>
            <a:ahLst/>
            <a:cxnLst/>
            <a:rect l="l" t="t" r="r" b="b"/>
            <a:pathLst>
              <a:path w="4899948" h="3068592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9144000" y="9258300"/>
            <a:ext cx="4076270" cy="2863579"/>
          </a:xfrm>
          <a:custGeom>
            <a:avLst/>
            <a:gdLst/>
            <a:ahLst/>
            <a:cxnLst/>
            <a:rect l="l" t="t" r="r" b="b"/>
            <a:pathLst>
              <a:path w="4076270" h="2863579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5003948" y="-1890601"/>
            <a:ext cx="2892762" cy="2919301"/>
          </a:xfrm>
          <a:custGeom>
            <a:avLst/>
            <a:gdLst/>
            <a:ahLst/>
            <a:cxnLst/>
            <a:rect l="l" t="t" r="r" b="b"/>
            <a:pathLst>
              <a:path w="2892762" h="2919301">
                <a:moveTo>
                  <a:pt x="0" y="0"/>
                </a:moveTo>
                <a:lnTo>
                  <a:pt x="2892762" y="0"/>
                </a:lnTo>
                <a:lnTo>
                  <a:pt x="2892762" y="2919301"/>
                </a:lnTo>
                <a:lnTo>
                  <a:pt x="0" y="29193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5282649">
            <a:off x="16004285" y="265374"/>
            <a:ext cx="4017207" cy="1370872"/>
          </a:xfrm>
          <a:custGeom>
            <a:avLst/>
            <a:gdLst/>
            <a:ahLst/>
            <a:cxnLst/>
            <a:rect l="l" t="t" r="r" b="b"/>
            <a:pathLst>
              <a:path w="4017207" h="1370872">
                <a:moveTo>
                  <a:pt x="0" y="0"/>
                </a:moveTo>
                <a:lnTo>
                  <a:pt x="4017207" y="0"/>
                </a:lnTo>
                <a:lnTo>
                  <a:pt x="4017207" y="1370872"/>
                </a:lnTo>
                <a:lnTo>
                  <a:pt x="0" y="1370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476449" y="2981637"/>
            <a:ext cx="8709420" cy="7370347"/>
          </a:xfrm>
          <a:custGeom>
            <a:avLst/>
            <a:gdLst/>
            <a:ahLst/>
            <a:cxnLst/>
            <a:rect l="l" t="t" r="r" b="b"/>
            <a:pathLst>
              <a:path w="8709420" h="7370347">
                <a:moveTo>
                  <a:pt x="0" y="0"/>
                </a:moveTo>
                <a:lnTo>
                  <a:pt x="8709421" y="0"/>
                </a:lnTo>
                <a:lnTo>
                  <a:pt x="8709421" y="7370347"/>
                </a:lnTo>
                <a:lnTo>
                  <a:pt x="0" y="73703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917724" y="1141310"/>
            <a:ext cx="7848753" cy="11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30"/>
              </a:lnSpc>
            </a:pPr>
            <a:r>
              <a:rPr lang="en-US" sz="90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SOFTWARE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3996" y="205726"/>
            <a:ext cx="10222452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399"/>
              </a:lnSpc>
              <a:spcBef>
                <a:spcPct val="0"/>
              </a:spcBef>
            </a:pPr>
            <a:r>
              <a:rPr lang="en-US" sz="3999" spc="23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Software is a set of instructions, data, or programs used to operate computers and execute specific tasks. Unlike hardware, which refers to the physical components of a computer, software is intangible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1867" t="-3631" r="-74156" b="-274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9212" y="426855"/>
            <a:ext cx="10831056" cy="145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71"/>
              </a:lnSpc>
            </a:pPr>
            <a:r>
              <a:rPr lang="en-US" sz="11208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CHALLANGES</a:t>
            </a:r>
          </a:p>
        </p:txBody>
      </p:sp>
      <p:sp>
        <p:nvSpPr>
          <p:cNvPr id="4" name="Freeform 4"/>
          <p:cNvSpPr/>
          <p:nvPr/>
        </p:nvSpPr>
        <p:spPr>
          <a:xfrm>
            <a:off x="-3300080" y="-343453"/>
            <a:ext cx="4980952" cy="3731186"/>
          </a:xfrm>
          <a:custGeom>
            <a:avLst/>
            <a:gdLst/>
            <a:ahLst/>
            <a:cxnLst/>
            <a:rect l="l" t="t" r="r" b="b"/>
            <a:pathLst>
              <a:path w="4980952" h="3731186">
                <a:moveTo>
                  <a:pt x="0" y="0"/>
                </a:moveTo>
                <a:lnTo>
                  <a:pt x="4980952" y="0"/>
                </a:lnTo>
                <a:lnTo>
                  <a:pt x="4980952" y="3731186"/>
                </a:lnTo>
                <a:lnTo>
                  <a:pt x="0" y="37311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9950409" y="745738"/>
            <a:ext cx="9030795" cy="9358337"/>
          </a:xfrm>
          <a:custGeom>
            <a:avLst/>
            <a:gdLst/>
            <a:ahLst/>
            <a:cxnLst/>
            <a:rect l="l" t="t" r="r" b="b"/>
            <a:pathLst>
              <a:path w="9030795" h="9358337">
                <a:moveTo>
                  <a:pt x="0" y="0"/>
                </a:moveTo>
                <a:lnTo>
                  <a:pt x="9030795" y="0"/>
                </a:lnTo>
                <a:lnTo>
                  <a:pt x="9030795" y="9358337"/>
                </a:lnTo>
                <a:lnTo>
                  <a:pt x="0" y="9358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9212" y="2339469"/>
            <a:ext cx="10150512" cy="738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1"/>
              </a:lnSpc>
            </a:pPr>
            <a:r>
              <a:rPr lang="en-US" sz="4712" spc="282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CHALLENGES ARE THE PART OF HUMAN LIFE AND WHILE DEVELOPING SOFTWARE WE MAY FACE VARIOUS DIFFICULTIES. </a:t>
            </a:r>
          </a:p>
          <a:p>
            <a:pPr marL="0" lvl="0" indent="0" algn="l">
              <a:lnSpc>
                <a:spcPts val="6361"/>
              </a:lnSpc>
              <a:spcBef>
                <a:spcPct val="0"/>
              </a:spcBef>
            </a:pPr>
            <a:r>
              <a:rPr lang="en-US" sz="4712" spc="282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WE ARE GOING TO DISCUSS SOME OF THE CHALLANGES WHILE DEVELOPING A </a:t>
            </a:r>
            <a:r>
              <a:rPr lang="en-US" sz="4712" spc="282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SOFTWARE.</a:t>
            </a:r>
            <a:endParaRPr lang="en-US" sz="4712" spc="282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294929"/>
            <a:ext cx="17518398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71600" indent="-1371600" algn="ctr">
              <a:lnSpc>
                <a:spcPts val="10499"/>
              </a:lnSpc>
              <a:buAutoNum type="arabicPeriod"/>
            </a:pPr>
            <a:r>
              <a:rPr lang="en-US" sz="7499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Security Risks</a:t>
            </a:r>
          </a:p>
          <a:p>
            <a:pPr marL="1371600" indent="-1371600" algn="ctr">
              <a:lnSpc>
                <a:spcPts val="10499"/>
              </a:lnSpc>
              <a:buAutoNum type="arabicPeriod"/>
            </a:pPr>
            <a:r>
              <a:rPr lang="en-US" sz="7499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7499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Keep Up to With Technology</a:t>
            </a:r>
          </a:p>
          <a:p>
            <a:pPr marL="1371600" indent="-1371600" algn="ctr">
              <a:lnSpc>
                <a:spcPts val="10499"/>
              </a:lnSpc>
              <a:buAutoNum type="arabicPeriod"/>
            </a:pPr>
            <a:r>
              <a:rPr lang="en-US" sz="7499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Meeting User Expectations.</a:t>
            </a:r>
            <a:endParaRPr lang="en-US" sz="7499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10499"/>
              </a:lnSpc>
            </a:pPr>
            <a:r>
              <a:rPr lang="en-US" sz="7499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  <a:endParaRPr lang="en-US" sz="7499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1867" t="-3631" r="-74156" b="-274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1891145"/>
            <a:ext cx="9144000" cy="8395855"/>
          </a:xfrm>
          <a:custGeom>
            <a:avLst/>
            <a:gdLst/>
            <a:ahLst/>
            <a:cxnLst/>
            <a:rect l="l" t="t" r="r" b="b"/>
            <a:pathLst>
              <a:path w="9144000" h="8395855">
                <a:moveTo>
                  <a:pt x="0" y="0"/>
                </a:moveTo>
                <a:lnTo>
                  <a:pt x="9144000" y="0"/>
                </a:lnTo>
                <a:lnTo>
                  <a:pt x="9144000" y="8395855"/>
                </a:lnTo>
                <a:lnTo>
                  <a:pt x="0" y="83958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07080" y="575632"/>
            <a:ext cx="18327807" cy="228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30"/>
              </a:lnSpc>
            </a:pPr>
            <a:r>
              <a:rPr lang="en-US" sz="90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HOW TO OVERCOME  SUCH CHALLANGES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82620" y="2971890"/>
            <a:ext cx="8427906" cy="6748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75"/>
              </a:lnSpc>
              <a:spcBef>
                <a:spcPct val="0"/>
              </a:spcBef>
            </a:pPr>
            <a:r>
              <a:rPr lang="en-US" sz="5685" spc="34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WE are going to discuss three effective ways to mitigate the challenges associated with software development: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92240" y="131096"/>
            <a:ext cx="14035564" cy="248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3000" indent="-1143000" algn="ctr">
              <a:lnSpc>
                <a:spcPts val="9660"/>
              </a:lnSpc>
              <a:buAutoNum type="arabicPeriod"/>
            </a:pPr>
            <a:r>
              <a:rPr lang="en-US" sz="6900" dirty="0" smtClean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Implement  </a:t>
            </a:r>
            <a:r>
              <a:rPr lang="en-US" sz="69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Security </a:t>
            </a:r>
            <a:r>
              <a:rPr lang="en-US" sz="6900" dirty="0" smtClean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Practices</a:t>
            </a:r>
          </a:p>
          <a:p>
            <a:pPr marL="1143000" indent="-1143000" algn="ctr">
              <a:lnSpc>
                <a:spcPts val="9660"/>
              </a:lnSpc>
              <a:buAutoNum type="arabicPeriod"/>
            </a:pPr>
            <a:r>
              <a:rPr lang="en-US" sz="69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6900" dirty="0" smtClean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Adopt </a:t>
            </a:r>
            <a:r>
              <a:rPr lang="en-US" sz="6900" dirty="0" err="1" smtClean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Methodlogies</a:t>
            </a:r>
            <a:endParaRPr lang="en-US" sz="6900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1867" t="-3631" r="-74156" b="-274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81722" y="0"/>
            <a:ext cx="7706278" cy="7706278"/>
          </a:xfrm>
          <a:custGeom>
            <a:avLst/>
            <a:gdLst/>
            <a:ahLst/>
            <a:cxnLst/>
            <a:rect l="l" t="t" r="r" b="b"/>
            <a:pathLst>
              <a:path w="7706278" h="7706278">
                <a:moveTo>
                  <a:pt x="0" y="0"/>
                </a:moveTo>
                <a:lnTo>
                  <a:pt x="7706278" y="0"/>
                </a:lnTo>
                <a:lnTo>
                  <a:pt x="7706278" y="7706278"/>
                </a:lnTo>
                <a:lnTo>
                  <a:pt x="0" y="77062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11856" y="8069580"/>
            <a:ext cx="7315200" cy="2377440"/>
          </a:xfrm>
          <a:custGeom>
            <a:avLst/>
            <a:gdLst/>
            <a:ahLst/>
            <a:cxnLst/>
            <a:rect l="l" t="t" r="r" b="b"/>
            <a:pathLst>
              <a:path w="7315200" h="2377440">
                <a:moveTo>
                  <a:pt x="0" y="0"/>
                </a:moveTo>
                <a:lnTo>
                  <a:pt x="7315200" y="0"/>
                </a:lnTo>
                <a:lnTo>
                  <a:pt x="7315200" y="2377440"/>
                </a:lnTo>
                <a:lnTo>
                  <a:pt x="0" y="23774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132500" y="169956"/>
            <a:ext cx="4630500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TRUST</a:t>
            </a:r>
          </a:p>
          <a:p>
            <a:pPr algn="ctr">
              <a:lnSpc>
                <a:spcPts val="12880"/>
              </a:lnSpc>
            </a:pPr>
            <a:endParaRPr lang="en-US" sz="9200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64062" y="1758091"/>
            <a:ext cx="9697396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</a:pPr>
            <a:r>
              <a:rPr lang="en-US" sz="515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WHEN A CLIENT TRUST THE COMPANY THEN THE COMPANY CAN GENERATE SUNSITABLE</a:t>
            </a:r>
          </a:p>
          <a:p>
            <a:pPr algn="ctr">
              <a:lnSpc>
                <a:spcPts val="7222"/>
              </a:lnSpc>
            </a:pPr>
            <a:r>
              <a:rPr lang="en-US" sz="515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INCOME FORM USER </a:t>
            </a:r>
            <a:r>
              <a:rPr lang="en-US" sz="515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  <a:endParaRPr lang="en-US" sz="5159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-209550"/>
            <a:ext cx="18288000" cy="8412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71600" indent="-1371600" algn="ctr">
              <a:lnSpc>
                <a:spcPts val="16378"/>
              </a:lnSpc>
              <a:buAutoNum type="arabicPeriod"/>
            </a:pPr>
            <a:r>
              <a:rPr lang="en-US" sz="11698" dirty="0" smtClean="0">
                <a:solidFill>
                  <a:srgbClr val="FF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Trust </a:t>
            </a:r>
            <a:r>
              <a:rPr lang="en-US" sz="11698" dirty="0">
                <a:solidFill>
                  <a:srgbClr val="FF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Within Development </a:t>
            </a:r>
            <a:r>
              <a:rPr lang="en-US" sz="11698" dirty="0" smtClean="0">
                <a:solidFill>
                  <a:srgbClr val="FF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Teams</a:t>
            </a:r>
          </a:p>
          <a:p>
            <a:pPr marL="1371600" indent="-1371600" algn="ctr">
              <a:lnSpc>
                <a:spcPts val="16378"/>
              </a:lnSpc>
              <a:buAutoNum type="arabicPeriod"/>
            </a:pPr>
            <a:r>
              <a:rPr lang="en-US" sz="11698" dirty="0">
                <a:solidFill>
                  <a:srgbClr val="FF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11698" dirty="0" smtClean="0">
                <a:solidFill>
                  <a:srgbClr val="FF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Trust With Third Party Software</a:t>
            </a:r>
            <a:r>
              <a:rPr lang="en-US" sz="11698" dirty="0" smtClean="0">
                <a:solidFill>
                  <a:srgbClr val="FF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</a:t>
            </a:r>
            <a:endParaRPr lang="en-US" sz="11698" dirty="0">
              <a:solidFill>
                <a:srgbClr val="FF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5019675"/>
            <a:ext cx="18288000" cy="4495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challenges associated with software development are numerous and complex, ranging from security risks to managing complexity and meeting user expectations.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378069" y="323877"/>
            <a:ext cx="794135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CONCLUSION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</TotalTime>
  <Words>170</Words>
  <Application>Microsoft Office PowerPoint</Application>
  <PresentationFormat>Custom</PresentationFormat>
  <Paragraphs>24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Trebuchet MS</vt:lpstr>
      <vt:lpstr>Canva Sans Bold</vt:lpstr>
      <vt:lpstr>Wingdings 3</vt:lpstr>
      <vt:lpstr>DM Sans Bold</vt:lpstr>
      <vt:lpstr>Arial</vt:lpstr>
      <vt:lpstr>DM Sans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Doodle Project Presentation</dc:title>
  <cp:lastModifiedBy>HP</cp:lastModifiedBy>
  <cp:revision>3</cp:revision>
  <dcterms:created xsi:type="dcterms:W3CDTF">2006-08-16T00:00:00Z</dcterms:created>
  <dcterms:modified xsi:type="dcterms:W3CDTF">2024-08-30T00:43:07Z</dcterms:modified>
  <dc:identifier>DAGNuLgosWI</dc:identifier>
</cp:coreProperties>
</file>